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Plus Jakarta Sans"/>
      <p:regular r:id="rId10"/>
      <p:bold r:id="rId11"/>
      <p:italic r:id="rId12"/>
      <p:boldItalic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bold.fntdata"/><Relationship Id="rId10" Type="http://schemas.openxmlformats.org/officeDocument/2006/relationships/font" Target="fonts/PlusJakartaSans-regular.fntdata"/><Relationship Id="rId13" Type="http://schemas.openxmlformats.org/officeDocument/2006/relationships/font" Target="fonts/PlusJakartaSans-boldItalic.fntdata"/><Relationship Id="rId12" Type="http://schemas.openxmlformats.org/officeDocument/2006/relationships/font" Target="fonts/PlusJakarta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Halant-bold.fntdata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21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7871816e08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7871816e0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Contextualization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102897" y="3883330"/>
            <a:ext cx="1566600" cy="14412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Inter"/>
                <a:ea typeface="Inter"/>
                <a:cs typeface="Inter"/>
                <a:sym typeface="Inter"/>
              </a:rPr>
              <a:t>The Ottoman Empire</a:t>
            </a:r>
            <a:endParaRPr b="1" sz="19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469050" y="1437613"/>
            <a:ext cx="2692800" cy="2015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___________ Context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4610550" y="1437625"/>
            <a:ext cx="2692800" cy="2015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 Context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747828" y="5749727"/>
            <a:ext cx="2692800" cy="2015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 Context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4299150" y="5749725"/>
            <a:ext cx="2692800" cy="2015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 Context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895725" y="3709625"/>
            <a:ext cx="1839900" cy="16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latin typeface="Inter"/>
                <a:ea typeface="Inter"/>
                <a:cs typeface="Inter"/>
                <a:sym typeface="Inter"/>
              </a:rPr>
              <a:t>Type of Context:</a:t>
            </a:r>
            <a:endParaRPr b="1" i="1" sz="13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110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Social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Political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Ideological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Geographic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Economic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Cultural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65" name="Google Shape;65;p13"/>
          <p:cNvCxnSpPr>
            <a:stCxn id="59" idx="0"/>
            <a:endCxn id="60" idx="2"/>
          </p:cNvCxnSpPr>
          <p:nvPr/>
        </p:nvCxnSpPr>
        <p:spPr>
          <a:xfrm rot="10800000">
            <a:off x="1815597" y="3453430"/>
            <a:ext cx="2070600" cy="42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6" name="Google Shape;66;p13"/>
          <p:cNvCxnSpPr>
            <a:stCxn id="59" idx="0"/>
            <a:endCxn id="61" idx="2"/>
          </p:cNvCxnSpPr>
          <p:nvPr/>
        </p:nvCxnSpPr>
        <p:spPr>
          <a:xfrm flipH="1" rot="10800000">
            <a:off x="3886197" y="3453430"/>
            <a:ext cx="2070900" cy="42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" name="Google Shape;67;p13"/>
          <p:cNvCxnSpPr>
            <a:stCxn id="59" idx="2"/>
            <a:endCxn id="62" idx="0"/>
          </p:cNvCxnSpPr>
          <p:nvPr/>
        </p:nvCxnSpPr>
        <p:spPr>
          <a:xfrm flipH="1">
            <a:off x="2094297" y="5324530"/>
            <a:ext cx="1791900" cy="42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" name="Google Shape;68;p13"/>
          <p:cNvCxnSpPr>
            <a:stCxn id="59" idx="2"/>
            <a:endCxn id="63" idx="0"/>
          </p:cNvCxnSpPr>
          <p:nvPr/>
        </p:nvCxnSpPr>
        <p:spPr>
          <a:xfrm>
            <a:off x="3886197" y="5324530"/>
            <a:ext cx="1759500" cy="42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9" name="Google Shape;69;p13"/>
          <p:cNvSpPr txBox="1"/>
          <p:nvPr/>
        </p:nvSpPr>
        <p:spPr>
          <a:xfrm>
            <a:off x="471200" y="7948250"/>
            <a:ext cx="6830100" cy="13410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"In order to best understand _____________________, we must situate it in the following context: ______________________________________________________________________________________________________________________________________________________________________________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0" name="Google Shape;7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4763" y="1052633"/>
            <a:ext cx="822875" cy="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Thinking Skill 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Contextualization</a:t>
            </a: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7" name="Google Shape;7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9" name="Google Shape;7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/>
          <p:cNvSpPr txBox="1"/>
          <p:nvPr/>
        </p:nvSpPr>
        <p:spPr>
          <a:xfrm>
            <a:off x="3102897" y="3883330"/>
            <a:ext cx="1566600" cy="14412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Inter"/>
                <a:ea typeface="Inter"/>
                <a:cs typeface="Inter"/>
                <a:sym typeface="Inter"/>
              </a:rPr>
              <a:t>The Ottoman Empire</a:t>
            </a:r>
            <a:endParaRPr b="1" sz="2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" name="Google Shape;81;p14"/>
          <p:cNvSpPr txBox="1"/>
          <p:nvPr/>
        </p:nvSpPr>
        <p:spPr>
          <a:xfrm>
            <a:off x="469050" y="1437613"/>
            <a:ext cx="2692800" cy="2015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>
                <a:latin typeface="Inter"/>
                <a:ea typeface="Inter"/>
                <a:cs typeface="Inter"/>
                <a:sym typeface="Inter"/>
              </a:rPr>
              <a:t>Economic</a:t>
            </a:r>
            <a:r>
              <a:rPr lang="en" sz="1800"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800">
                <a:latin typeface="Inter"/>
                <a:ea typeface="Inter"/>
                <a:cs typeface="Inter"/>
                <a:sym typeface="Inter"/>
              </a:rPr>
              <a:t>Context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latin typeface="Inter"/>
                <a:ea typeface="Inter"/>
                <a:cs typeface="Inter"/>
                <a:sym typeface="Inter"/>
              </a:rPr>
            </a:br>
            <a:r>
              <a:rPr b="1" i="1" lang="en" sz="16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Ottomans controlled key trade routes to foster wealth and access to resources.</a:t>
            </a:r>
            <a:endParaRPr i="1"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4610550" y="1437625"/>
            <a:ext cx="2692800" cy="2015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Cultural</a:t>
            </a: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Context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1" lang="en" sz="16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Ottomans embraced religious tolerance and showcased Islam’s triumph.</a:t>
            </a:r>
            <a:endParaRPr b="1" i="1" sz="16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747828" y="5749727"/>
            <a:ext cx="2692800" cy="2015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Geographic</a:t>
            </a: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Context</a:t>
            </a:r>
            <a:b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i="1" lang="en" sz="16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Ottomans were strategically located at the crossroads of Europe, Asia, and the Middle East.</a:t>
            </a:r>
            <a:endParaRPr b="1" i="1" sz="16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4"/>
          <p:cNvSpPr txBox="1"/>
          <p:nvPr/>
        </p:nvSpPr>
        <p:spPr>
          <a:xfrm>
            <a:off x="4299150" y="5749725"/>
            <a:ext cx="2692800" cy="2015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Political</a:t>
            </a: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Context</a:t>
            </a:r>
            <a:b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i="1" lang="en" sz="16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Ottomans unified diverse populations under a centralized Islamic governance system.</a:t>
            </a:r>
            <a:endParaRPr b="1" i="1" sz="16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" name="Google Shape;85;p14"/>
          <p:cNvSpPr txBox="1"/>
          <p:nvPr/>
        </p:nvSpPr>
        <p:spPr>
          <a:xfrm>
            <a:off x="895725" y="3709625"/>
            <a:ext cx="1839900" cy="16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latin typeface="Inter"/>
                <a:ea typeface="Inter"/>
                <a:cs typeface="Inter"/>
                <a:sym typeface="Inter"/>
              </a:rPr>
              <a:t>Type of Context:</a:t>
            </a:r>
            <a:endParaRPr b="1" i="1" sz="13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110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Social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Political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Ideological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Geographic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Economic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215900" lvl="0" marL="292100" rtl="0" algn="l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Cultural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86" name="Google Shape;86;p14"/>
          <p:cNvCxnSpPr>
            <a:stCxn id="80" idx="0"/>
            <a:endCxn id="81" idx="2"/>
          </p:cNvCxnSpPr>
          <p:nvPr/>
        </p:nvCxnSpPr>
        <p:spPr>
          <a:xfrm rot="10800000">
            <a:off x="1815597" y="3453430"/>
            <a:ext cx="2070600" cy="42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7" name="Google Shape;87;p14"/>
          <p:cNvCxnSpPr>
            <a:stCxn id="80" idx="0"/>
            <a:endCxn id="82" idx="2"/>
          </p:cNvCxnSpPr>
          <p:nvPr/>
        </p:nvCxnSpPr>
        <p:spPr>
          <a:xfrm flipH="1" rot="10800000">
            <a:off x="3886197" y="3453430"/>
            <a:ext cx="2070900" cy="42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p14"/>
          <p:cNvCxnSpPr>
            <a:stCxn id="80" idx="2"/>
            <a:endCxn id="83" idx="0"/>
          </p:cNvCxnSpPr>
          <p:nvPr/>
        </p:nvCxnSpPr>
        <p:spPr>
          <a:xfrm flipH="1">
            <a:off x="2094297" y="5324530"/>
            <a:ext cx="1791900" cy="42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9" name="Google Shape;89;p14"/>
          <p:cNvCxnSpPr>
            <a:stCxn id="80" idx="2"/>
            <a:endCxn id="84" idx="0"/>
          </p:cNvCxnSpPr>
          <p:nvPr/>
        </p:nvCxnSpPr>
        <p:spPr>
          <a:xfrm>
            <a:off x="3886197" y="5324530"/>
            <a:ext cx="1759500" cy="42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0" name="Google Shape;90;p14"/>
          <p:cNvSpPr txBox="1"/>
          <p:nvPr/>
        </p:nvSpPr>
        <p:spPr>
          <a:xfrm>
            <a:off x="469050" y="8007200"/>
            <a:ext cx="6830100" cy="12231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"In order to best understand</a:t>
            </a:r>
            <a:r>
              <a:rPr b="1" lang="en" sz="13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b="1" lang="en" sz="13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Ottoman Empire</a:t>
            </a:r>
            <a:r>
              <a:rPr b="1" lang="en" sz="13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,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we must situate it in the following context: </a:t>
            </a:r>
            <a:r>
              <a:rPr b="1" lang="en" sz="13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Geographically, they ruled over a diverse, yet important, region. This led to their political and economic dominance. As they governed various religious and ethnic groups, they determined that tolerance within an Islamic system would best support a long-lasting empire.</a:t>
            </a:r>
            <a:endParaRPr b="1" sz="13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1" name="Google Shape;9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4763" y="1052633"/>
            <a:ext cx="822875" cy="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